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4"/>
  </p:notesMasterIdLst>
  <p:sldIdLst>
    <p:sldId id="256" r:id="rId2"/>
    <p:sldId id="258" r:id="rId3"/>
    <p:sldId id="260" r:id="rId4"/>
    <p:sldId id="349" r:id="rId5"/>
    <p:sldId id="343" r:id="rId6"/>
    <p:sldId id="350" r:id="rId7"/>
    <p:sldId id="351" r:id="rId8"/>
    <p:sldId id="318" r:id="rId9"/>
    <p:sldId id="344" r:id="rId10"/>
    <p:sldId id="358" r:id="rId11"/>
    <p:sldId id="359" r:id="rId12"/>
    <p:sldId id="362" r:id="rId13"/>
    <p:sldId id="357" r:id="rId14"/>
    <p:sldId id="354" r:id="rId15"/>
    <p:sldId id="355" r:id="rId16"/>
    <p:sldId id="356" r:id="rId17"/>
    <p:sldId id="360" r:id="rId18"/>
    <p:sldId id="361" r:id="rId19"/>
    <p:sldId id="352" r:id="rId20"/>
    <p:sldId id="353" r:id="rId21"/>
    <p:sldId id="330" r:id="rId22"/>
    <p:sldId id="340" r:id="rId23"/>
  </p:sldIdLst>
  <p:sldSz cx="9144000" cy="5143500" type="screen16x9"/>
  <p:notesSz cx="6858000" cy="9144000"/>
  <p:embeddedFontLst>
    <p:embeddedFont>
      <p:font typeface="Microsoft JhengHei" panose="020B0604030504040204" pitchFamily="34" charset="-120"/>
      <p:regular r:id="rId25"/>
      <p:bold r:id="rId26"/>
    </p:embeddedFont>
    <p:embeddedFont>
      <p:font typeface="Itim"/>
      <p:regular r:id="rId27"/>
    </p:embeddedFont>
    <p:embeddedFont>
      <p:font typeface="Lato" panose="020F0502020204030204" pitchFamily="34" charset="0"/>
      <p:regular r:id="rId28"/>
      <p:bold r:id="rId29"/>
      <p:italic r:id="rId30"/>
      <p:boldItalic r:id="rId31"/>
    </p:embeddedFont>
    <p:embeddedFont>
      <p:font typeface="Poppins"/>
      <p:regular r:id="rId27"/>
      <p:bold r:id="rId27"/>
      <p:italic r:id="rId27"/>
      <p:boldItalic r:id="rId27"/>
    </p:embeddedFont>
    <p:embeddedFont>
      <p:font typeface="Roboto"/>
      <p:regular r:id="rId27"/>
      <p:bold r:id="rId27"/>
      <p:italic r:id="rId27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4B8EE6-421C-45F9-9EEC-DD24FE71E0BC}">
  <a:tblStyle styleId="{C14B8EE6-421C-45F9-9EEC-DD24FE71E0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51"/>
  </p:normalViewPr>
  <p:slideViewPr>
    <p:cSldViewPr snapToGrid="0" snapToObjects="1">
      <p:cViewPr>
        <p:scale>
          <a:sx n="104" d="100"/>
          <a:sy n="104" d="100"/>
        </p:scale>
        <p:origin x="584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NULL"/><Relationship Id="rId30" Type="http://schemas.openxmlformats.org/officeDocument/2006/relationships/font" Target="fonts/font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8063b63ec9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8063b63ec9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a1242414e1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a1242414e1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05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1948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a1242414e1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a1242414e1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4260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527950"/>
            <a:ext cx="7243500" cy="16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098850"/>
            <a:ext cx="7243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91925" y="-446350"/>
            <a:ext cx="1382218" cy="691201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931073" y="3930531"/>
            <a:ext cx="1222153" cy="1222209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912075" y="3402312"/>
            <a:ext cx="4676100" cy="3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 rot="-5400000">
            <a:off x="7296737" y="1059463"/>
            <a:ext cx="3008901" cy="889971"/>
          </a:xfrm>
          <a:custGeom>
            <a:avLst/>
            <a:gdLst/>
            <a:ahLst/>
            <a:cxnLst/>
            <a:rect l="l" t="t" r="r" b="b"/>
            <a:pathLst>
              <a:path w="21541" h="6450" extrusionOk="0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-9234" y="-9234"/>
            <a:ext cx="691200" cy="69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flipH="1">
            <a:off x="-9245" y="3930531"/>
            <a:ext cx="1222153" cy="1222209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4345977" y="3805975"/>
            <a:ext cx="4798022" cy="1337528"/>
            <a:chOff x="4345977" y="3805975"/>
            <a:chExt cx="4798022" cy="1337528"/>
          </a:xfrm>
        </p:grpSpPr>
        <p:sp>
          <p:nvSpPr>
            <p:cNvPr id="21" name="Google Shape;21;p3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 flipH="1">
              <a:off x="7561361" y="3560862"/>
              <a:ext cx="669900" cy="2495376"/>
            </a:xfrm>
            <a:custGeom>
              <a:avLst/>
              <a:gdLst/>
              <a:ahLst/>
              <a:cxnLst/>
              <a:rect l="l" t="t" r="r" b="b"/>
              <a:pathLst>
                <a:path w="4378" h="10723" extrusionOk="0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Livvic"/>
              <a:buChar char="●"/>
              <a:defRPr sz="240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-8" y="-8625"/>
            <a:ext cx="1772945" cy="1161098"/>
            <a:chOff x="-8" y="-8625"/>
            <a:chExt cx="1772945" cy="1161098"/>
          </a:xfrm>
        </p:grpSpPr>
        <p:sp>
          <p:nvSpPr>
            <p:cNvPr id="28" name="Google Shape;28;p4"/>
            <p:cNvSpPr/>
            <p:nvPr/>
          </p:nvSpPr>
          <p:spPr>
            <a:xfrm rot="10800000">
              <a:off x="-8" y="560430"/>
              <a:ext cx="592044" cy="592044"/>
            </a:xfrm>
            <a:custGeom>
              <a:avLst/>
              <a:gdLst/>
              <a:ahLst/>
              <a:cxnLst/>
              <a:rect l="l" t="t" r="r" b="b"/>
              <a:pathLst>
                <a:path w="7395" h="7395" extrusionOk="0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 rot="-5400000">
              <a:off x="336395" y="-344996"/>
              <a:ext cx="1100164" cy="1772920"/>
            </a:xfrm>
            <a:custGeom>
              <a:avLst/>
              <a:gdLst/>
              <a:ahLst/>
              <a:cxnLst/>
              <a:rect l="l" t="t" r="r" b="b"/>
              <a:pathLst>
                <a:path w="3436" h="5537" extrusionOk="0">
                  <a:moveTo>
                    <a:pt x="944" y="1"/>
                  </a:moveTo>
                  <a:cubicBezTo>
                    <a:pt x="1" y="2073"/>
                    <a:pt x="2459" y="4623"/>
                    <a:pt x="3435" y="5537"/>
                  </a:cubicBezTo>
                  <a:lnTo>
                    <a:pt x="34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 rot="-5400000">
              <a:off x="286901" y="-295519"/>
              <a:ext cx="604328" cy="1178117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4"/>
          <p:cNvGrpSpPr/>
          <p:nvPr/>
        </p:nvGrpSpPr>
        <p:grpSpPr>
          <a:xfrm>
            <a:off x="8258872" y="2913501"/>
            <a:ext cx="885128" cy="1770015"/>
            <a:chOff x="8258872" y="433726"/>
            <a:chExt cx="885128" cy="1770015"/>
          </a:xfrm>
        </p:grpSpPr>
        <p:sp>
          <p:nvSpPr>
            <p:cNvPr id="32" name="Google Shape;32;p4"/>
            <p:cNvSpPr/>
            <p:nvPr/>
          </p:nvSpPr>
          <p:spPr>
            <a:xfrm rot="5400000">
              <a:off x="7816428" y="876170"/>
              <a:ext cx="1770015" cy="885126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5400000">
              <a:off x="8376688" y="1062928"/>
              <a:ext cx="1023050" cy="511575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"/>
          </p:nvPr>
        </p:nvSpPr>
        <p:spPr>
          <a:xfrm>
            <a:off x="2138151" y="2059652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2" hasCustomPrompt="1"/>
          </p:nvPr>
        </p:nvSpPr>
        <p:spPr>
          <a:xfrm>
            <a:off x="1139750" y="1652427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3"/>
          </p:nvPr>
        </p:nvSpPr>
        <p:spPr>
          <a:xfrm>
            <a:off x="5917798" y="2059661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4" hasCustomPrompt="1"/>
          </p:nvPr>
        </p:nvSpPr>
        <p:spPr>
          <a:xfrm>
            <a:off x="4919375" y="1652326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5"/>
          </p:nvPr>
        </p:nvSpPr>
        <p:spPr>
          <a:xfrm>
            <a:off x="2138151" y="3575486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6" hasCustomPrompt="1"/>
          </p:nvPr>
        </p:nvSpPr>
        <p:spPr>
          <a:xfrm>
            <a:off x="1139750" y="3168103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7"/>
          </p:nvPr>
        </p:nvSpPr>
        <p:spPr>
          <a:xfrm>
            <a:off x="5917798" y="3575488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8" hasCustomPrompt="1"/>
          </p:nvPr>
        </p:nvSpPr>
        <p:spPr>
          <a:xfrm>
            <a:off x="4919378" y="3168145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9"/>
          </p:nvPr>
        </p:nvSpPr>
        <p:spPr>
          <a:xfrm>
            <a:off x="2138151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3"/>
          </p:nvPr>
        </p:nvSpPr>
        <p:spPr>
          <a:xfrm>
            <a:off x="5917798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4"/>
          </p:nvPr>
        </p:nvSpPr>
        <p:spPr>
          <a:xfrm>
            <a:off x="2138151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5"/>
          </p:nvPr>
        </p:nvSpPr>
        <p:spPr>
          <a:xfrm>
            <a:off x="5917798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/>
          <p:nvPr/>
        </p:nvSpPr>
        <p:spPr>
          <a:xfrm rot="5400000">
            <a:off x="-6585" y="4309125"/>
            <a:ext cx="844084" cy="844084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3"/>
          <p:cNvSpPr/>
          <p:nvPr/>
        </p:nvSpPr>
        <p:spPr>
          <a:xfrm flipH="1">
            <a:off x="5690250" y="4152350"/>
            <a:ext cx="3513695" cy="1071504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5_2_1_1_1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 txBox="1">
            <a:spLocks noGrp="1"/>
          </p:cNvSpPr>
          <p:nvPr>
            <p:ph type="title"/>
          </p:nvPr>
        </p:nvSpPr>
        <p:spPr>
          <a:xfrm>
            <a:off x="2400000" y="2496812"/>
            <a:ext cx="4344000" cy="89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title" idx="2" hasCustomPrompt="1"/>
          </p:nvPr>
        </p:nvSpPr>
        <p:spPr>
          <a:xfrm>
            <a:off x="3910950" y="1297275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2400000" y="3298712"/>
            <a:ext cx="4344000" cy="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-61775" y="4135550"/>
            <a:ext cx="3513695" cy="1071504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8" y="8"/>
            <a:ext cx="692634" cy="1349775"/>
            <a:chOff x="1775008" y="483683"/>
            <a:chExt cx="692634" cy="1349775"/>
          </a:xfrm>
        </p:grpSpPr>
        <p:sp>
          <p:nvSpPr>
            <p:cNvPr id="139" name="Google Shape;139;p16"/>
            <p:cNvSpPr/>
            <p:nvPr/>
          </p:nvSpPr>
          <p:spPr>
            <a:xfrm rot="-5400000">
              <a:off x="1775017" y="483683"/>
              <a:ext cx="691200" cy="691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 rot="10800000">
              <a:off x="1775008" y="1140805"/>
              <a:ext cx="692634" cy="692653"/>
            </a:xfrm>
            <a:custGeom>
              <a:avLst/>
              <a:gdLst/>
              <a:ahLst/>
              <a:cxnLst/>
              <a:rect l="l" t="t" r="r" b="b"/>
              <a:pathLst>
                <a:path w="7395" h="7395" extrusionOk="0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6"/>
          <p:cNvSpPr/>
          <p:nvPr/>
        </p:nvSpPr>
        <p:spPr>
          <a:xfrm rot="5400000">
            <a:off x="7463338" y="3462828"/>
            <a:ext cx="1287126" cy="2074174"/>
          </a:xfrm>
          <a:custGeom>
            <a:avLst/>
            <a:gdLst/>
            <a:ahLst/>
            <a:cxnLst/>
            <a:rect l="l" t="t" r="r" b="b"/>
            <a:pathLst>
              <a:path w="3436" h="5537" extrusionOk="0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6"/>
          <p:cNvSpPr/>
          <p:nvPr/>
        </p:nvSpPr>
        <p:spPr>
          <a:xfrm rot="5400000">
            <a:off x="8101334" y="4100822"/>
            <a:ext cx="707030" cy="1378304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 rot="5400000">
            <a:off x="7753924" y="-257728"/>
            <a:ext cx="517375" cy="1032061"/>
          </a:xfrm>
          <a:custGeom>
            <a:avLst/>
            <a:gdLst/>
            <a:ahLst/>
            <a:cxnLst/>
            <a:rect l="l" t="t" r="r" b="b"/>
            <a:pathLst>
              <a:path w="7502" h="14965" extrusionOk="0">
                <a:moveTo>
                  <a:pt x="0" y="0"/>
                </a:moveTo>
                <a:lnTo>
                  <a:pt x="0" y="14964"/>
                </a:lnTo>
                <a:cubicBezTo>
                  <a:pt x="4141" y="14964"/>
                  <a:pt x="7502" y="11625"/>
                  <a:pt x="7502" y="7484"/>
                </a:cubicBezTo>
                <a:cubicBezTo>
                  <a:pt x="7502" y="3339"/>
                  <a:pt x="4141" y="0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bg>
      <p:bgPr>
        <a:solidFill>
          <a:schemeClr val="lt1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4"/>
          <p:cNvSpPr/>
          <p:nvPr/>
        </p:nvSpPr>
        <p:spPr>
          <a:xfrm rot="-5400000" flipH="1">
            <a:off x="6743238" y="1254225"/>
            <a:ext cx="3793461" cy="1156806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4"/>
          <p:cNvSpPr/>
          <p:nvPr/>
        </p:nvSpPr>
        <p:spPr>
          <a:xfrm flipH="1">
            <a:off x="8452811" y="4452300"/>
            <a:ext cx="691200" cy="69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4"/>
          <p:cNvSpPr/>
          <p:nvPr/>
        </p:nvSpPr>
        <p:spPr>
          <a:xfrm rot="-5400000">
            <a:off x="7573390" y="1105784"/>
            <a:ext cx="758100" cy="758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4"/>
          <p:cNvSpPr/>
          <p:nvPr/>
        </p:nvSpPr>
        <p:spPr>
          <a:xfrm flipH="1">
            <a:off x="296474" y="43189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4"/>
          <p:cNvSpPr/>
          <p:nvPr/>
        </p:nvSpPr>
        <p:spPr>
          <a:xfrm flipH="1">
            <a:off x="296474" y="769363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4"/>
          <p:cNvSpPr/>
          <p:nvPr/>
        </p:nvSpPr>
        <p:spPr>
          <a:xfrm rot="-5400000" flipH="1">
            <a:off x="526433" y="1444297"/>
            <a:ext cx="696900" cy="696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4"/>
          <p:cNvSpPr/>
          <p:nvPr/>
        </p:nvSpPr>
        <p:spPr>
          <a:xfrm flipH="1">
            <a:off x="11" y="4003109"/>
            <a:ext cx="1140346" cy="1140383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bg>
      <p:bgPr>
        <a:solidFill>
          <a:schemeClr val="lt1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5"/>
          <p:cNvSpPr/>
          <p:nvPr/>
        </p:nvSpPr>
        <p:spPr>
          <a:xfrm rot="-5400000">
            <a:off x="7273712" y="906613"/>
            <a:ext cx="3008901" cy="889971"/>
          </a:xfrm>
          <a:custGeom>
            <a:avLst/>
            <a:gdLst/>
            <a:ahLst/>
            <a:cxnLst/>
            <a:rect l="l" t="t" r="r" b="b"/>
            <a:pathLst>
              <a:path w="21541" h="6450" extrusionOk="0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5"/>
          <p:cNvSpPr/>
          <p:nvPr/>
        </p:nvSpPr>
        <p:spPr>
          <a:xfrm rot="5400000" flipH="1">
            <a:off x="2244544" y="3805975"/>
            <a:ext cx="758100" cy="75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5"/>
          <p:cNvSpPr/>
          <p:nvPr/>
        </p:nvSpPr>
        <p:spPr>
          <a:xfrm rot="-5400000" flipH="1">
            <a:off x="1706073" y="2089580"/>
            <a:ext cx="1337527" cy="4798022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5"/>
          <p:cNvSpPr/>
          <p:nvPr/>
        </p:nvSpPr>
        <p:spPr>
          <a:xfrm rot="5400000">
            <a:off x="888564" y="3560862"/>
            <a:ext cx="669900" cy="2495376"/>
          </a:xfrm>
          <a:custGeom>
            <a:avLst/>
            <a:gdLst/>
            <a:ahLst/>
            <a:cxnLst/>
            <a:rect l="l" t="t" r="r" b="b"/>
            <a:pathLst>
              <a:path w="4378" h="10723" extrusionOk="0">
                <a:moveTo>
                  <a:pt x="4378" y="0"/>
                </a:moveTo>
                <a:cubicBezTo>
                  <a:pt x="2800" y="1548"/>
                  <a:pt x="680" y="4690"/>
                  <a:pt x="1" y="10723"/>
                </a:cubicBezTo>
                <a:lnTo>
                  <a:pt x="4378" y="10723"/>
                </a:lnTo>
                <a:lnTo>
                  <a:pt x="437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5"/>
          <p:cNvSpPr/>
          <p:nvPr/>
        </p:nvSpPr>
        <p:spPr>
          <a:xfrm rot="-5400000">
            <a:off x="-293774" y="97734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5"/>
          <p:cNvSpPr/>
          <p:nvPr/>
        </p:nvSpPr>
        <p:spPr>
          <a:xfrm rot="-5400000">
            <a:off x="48309" y="97734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>
            <a:spLocks noGrp="1"/>
          </p:cNvSpPr>
          <p:nvPr>
            <p:ph type="title"/>
          </p:nvPr>
        </p:nvSpPr>
        <p:spPr>
          <a:xfrm>
            <a:off x="713100" y="2668250"/>
            <a:ext cx="3948900" cy="82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title" idx="2" hasCustomPrompt="1"/>
          </p:nvPr>
        </p:nvSpPr>
        <p:spPr>
          <a:xfrm>
            <a:off x="3249900" y="1392826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1"/>
          </p:nvPr>
        </p:nvSpPr>
        <p:spPr>
          <a:xfrm>
            <a:off x="713100" y="3407399"/>
            <a:ext cx="3948900" cy="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/>
          <p:nvPr/>
        </p:nvSpPr>
        <p:spPr>
          <a:xfrm rot="5400000" flipH="1">
            <a:off x="802045" y="-7"/>
            <a:ext cx="692634" cy="692653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5"/>
          <p:cNvSpPr/>
          <p:nvPr/>
        </p:nvSpPr>
        <p:spPr>
          <a:xfrm flipH="1">
            <a:off x="6" y="21"/>
            <a:ext cx="1287126" cy="2074174"/>
          </a:xfrm>
          <a:custGeom>
            <a:avLst/>
            <a:gdLst/>
            <a:ahLst/>
            <a:cxnLst/>
            <a:rect l="l" t="t" r="r" b="b"/>
            <a:pathLst>
              <a:path w="3436" h="5537" extrusionOk="0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5"/>
          <p:cNvSpPr/>
          <p:nvPr/>
        </p:nvSpPr>
        <p:spPr>
          <a:xfrm flipH="1">
            <a:off x="-5" y="9"/>
            <a:ext cx="707030" cy="1378304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5"/>
          <p:cNvSpPr/>
          <p:nvPr/>
        </p:nvSpPr>
        <p:spPr>
          <a:xfrm>
            <a:off x="-41352" y="4316897"/>
            <a:ext cx="3093470" cy="862896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5"/>
          <p:cNvGrpSpPr/>
          <p:nvPr/>
        </p:nvGrpSpPr>
        <p:grpSpPr>
          <a:xfrm>
            <a:off x="4913103" y="3964078"/>
            <a:ext cx="4230896" cy="1179432"/>
            <a:chOff x="4345977" y="3805975"/>
            <a:chExt cx="4798022" cy="1337528"/>
          </a:xfrm>
        </p:grpSpPr>
        <p:sp>
          <p:nvSpPr>
            <p:cNvPr id="130" name="Google Shape;130;p15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 rot="-5400000" flipH="1">
              <a:off x="7561361" y="3560862"/>
              <a:ext cx="669900" cy="2495376"/>
            </a:xfrm>
            <a:custGeom>
              <a:avLst/>
              <a:gdLst/>
              <a:ahLst/>
              <a:cxnLst/>
              <a:rect l="l" t="t" r="r" b="b"/>
              <a:pathLst>
                <a:path w="4378" h="10723" extrusionOk="0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9120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59" r:id="rId5"/>
    <p:sldLayoutId id="2147483662" r:id="rId6"/>
    <p:sldLayoutId id="2147483680" r:id="rId7"/>
    <p:sldLayoutId id="2147483681" r:id="rId8"/>
    <p:sldLayoutId id="2147483685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9"/>
          <p:cNvSpPr txBox="1">
            <a:spLocks noGrp="1"/>
          </p:cNvSpPr>
          <p:nvPr>
            <p:ph type="ctrTitle"/>
          </p:nvPr>
        </p:nvSpPr>
        <p:spPr>
          <a:xfrm>
            <a:off x="713100" y="1527950"/>
            <a:ext cx="7243500" cy="16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/>
              <a:t>3D</a:t>
            </a:r>
            <a:r>
              <a:rPr lang="zh-TW" altLang="en-US" dirty="0"/>
              <a:t>建模教學</a:t>
            </a:r>
            <a:br>
              <a:rPr lang="en-US" altLang="zh-TW" dirty="0"/>
            </a:br>
            <a:r>
              <a:rPr lang="zh-TW" altLang="en-US" sz="2400" dirty="0"/>
              <a:t>臺大電機創客松</a:t>
            </a:r>
            <a:r>
              <a:rPr lang="en-US" altLang="zh-TW" sz="2400" dirty="0"/>
              <a:t>&amp;Rid the Rocket</a:t>
            </a:r>
            <a:endParaRPr sz="2400" dirty="0"/>
          </a:p>
        </p:txBody>
      </p:sp>
      <p:sp>
        <p:nvSpPr>
          <p:cNvPr id="372" name="Google Shape;372;p39"/>
          <p:cNvSpPr txBox="1">
            <a:spLocks noGrp="1"/>
          </p:cNvSpPr>
          <p:nvPr>
            <p:ph type="subTitle" idx="1"/>
          </p:nvPr>
        </p:nvSpPr>
        <p:spPr>
          <a:xfrm>
            <a:off x="713100" y="3098850"/>
            <a:ext cx="7243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2023/2/23</a:t>
            </a:r>
            <a:endParaRPr b="1" dirty="0"/>
          </a:p>
        </p:txBody>
      </p:sp>
      <p:grpSp>
        <p:nvGrpSpPr>
          <p:cNvPr id="373" name="Google Shape;373;p39"/>
          <p:cNvGrpSpPr/>
          <p:nvPr/>
        </p:nvGrpSpPr>
        <p:grpSpPr>
          <a:xfrm>
            <a:off x="-41325" y="3921300"/>
            <a:ext cx="6465842" cy="1260481"/>
            <a:chOff x="-41325" y="3921300"/>
            <a:chExt cx="6465842" cy="1260481"/>
          </a:xfrm>
        </p:grpSpPr>
        <p:sp>
          <p:nvSpPr>
            <p:cNvPr id="374" name="Google Shape;374;p39"/>
            <p:cNvSpPr/>
            <p:nvPr/>
          </p:nvSpPr>
          <p:spPr>
            <a:xfrm>
              <a:off x="691200" y="3921300"/>
              <a:ext cx="4132156" cy="1222194"/>
            </a:xfrm>
            <a:custGeom>
              <a:avLst/>
              <a:gdLst/>
              <a:ahLst/>
              <a:cxnLst/>
              <a:rect l="l" t="t" r="r" b="b"/>
              <a:pathLst>
                <a:path w="21541" h="6450" extrusionOk="0">
                  <a:moveTo>
                    <a:pt x="11047" y="1"/>
                  </a:moveTo>
                  <a:cubicBezTo>
                    <a:pt x="10962" y="1"/>
                    <a:pt x="10876" y="3"/>
                    <a:pt x="10789" y="6"/>
                  </a:cubicBezTo>
                  <a:cubicBezTo>
                    <a:pt x="8556" y="75"/>
                    <a:pt x="6537" y="1270"/>
                    <a:pt x="4737" y="2556"/>
                  </a:cubicBezTo>
                  <a:cubicBezTo>
                    <a:pt x="3091" y="3718"/>
                    <a:pt x="1522" y="4987"/>
                    <a:pt x="22" y="6346"/>
                  </a:cubicBezTo>
                  <a:lnTo>
                    <a:pt x="0" y="6397"/>
                  </a:lnTo>
                  <a:cubicBezTo>
                    <a:pt x="2357" y="6085"/>
                    <a:pt x="4458" y="6032"/>
                    <a:pt x="6708" y="6032"/>
                  </a:cubicBezTo>
                  <a:cubicBezTo>
                    <a:pt x="7425" y="6032"/>
                    <a:pt x="8156" y="6037"/>
                    <a:pt x="8916" y="6041"/>
                  </a:cubicBezTo>
                  <a:cubicBezTo>
                    <a:pt x="10789" y="6041"/>
                    <a:pt x="12667" y="6059"/>
                    <a:pt x="14523" y="6076"/>
                  </a:cubicBezTo>
                  <a:cubicBezTo>
                    <a:pt x="15809" y="6076"/>
                    <a:pt x="17078" y="6093"/>
                    <a:pt x="18347" y="6221"/>
                  </a:cubicBezTo>
                  <a:cubicBezTo>
                    <a:pt x="19264" y="6295"/>
                    <a:pt x="20166" y="6450"/>
                    <a:pt x="21079" y="6450"/>
                  </a:cubicBezTo>
                  <a:cubicBezTo>
                    <a:pt x="21233" y="6450"/>
                    <a:pt x="21386" y="6446"/>
                    <a:pt x="21540" y="6436"/>
                  </a:cubicBezTo>
                  <a:cubicBezTo>
                    <a:pt x="20828" y="5793"/>
                    <a:pt x="20113" y="5150"/>
                    <a:pt x="19397" y="4507"/>
                  </a:cubicBezTo>
                  <a:cubicBezTo>
                    <a:pt x="16996" y="2315"/>
                    <a:pt x="14258" y="1"/>
                    <a:pt x="110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-41325" y="4024975"/>
              <a:ext cx="6465842" cy="1156806"/>
            </a:xfrm>
            <a:custGeom>
              <a:avLst/>
              <a:gdLst/>
              <a:ahLst/>
              <a:cxnLst/>
              <a:rect l="l" t="t" r="r" b="b"/>
              <a:pathLst>
                <a:path w="16452" h="6105" extrusionOk="0">
                  <a:moveTo>
                    <a:pt x="2136" y="1"/>
                  </a:moveTo>
                  <a:cubicBezTo>
                    <a:pt x="1296" y="1"/>
                    <a:pt x="444" y="389"/>
                    <a:pt x="0" y="1107"/>
                  </a:cubicBezTo>
                  <a:lnTo>
                    <a:pt x="107" y="6002"/>
                  </a:lnTo>
                  <a:cubicBezTo>
                    <a:pt x="866" y="5992"/>
                    <a:pt x="1624" y="5988"/>
                    <a:pt x="2381" y="5988"/>
                  </a:cubicBezTo>
                  <a:cubicBezTo>
                    <a:pt x="6359" y="5988"/>
                    <a:pt x="10316" y="6105"/>
                    <a:pt x="14294" y="6105"/>
                  </a:cubicBezTo>
                  <a:cubicBezTo>
                    <a:pt x="15012" y="6105"/>
                    <a:pt x="15732" y="6101"/>
                    <a:pt x="16452" y="6092"/>
                  </a:cubicBezTo>
                  <a:cubicBezTo>
                    <a:pt x="15843" y="4750"/>
                    <a:pt x="15024" y="3464"/>
                    <a:pt x="13863" y="2573"/>
                  </a:cubicBezTo>
                  <a:cubicBezTo>
                    <a:pt x="12946" y="1876"/>
                    <a:pt x="11802" y="1442"/>
                    <a:pt x="10667" y="1442"/>
                  </a:cubicBezTo>
                  <a:cubicBezTo>
                    <a:pt x="10343" y="1442"/>
                    <a:pt x="10018" y="1477"/>
                    <a:pt x="9701" y="1553"/>
                  </a:cubicBezTo>
                  <a:cubicBezTo>
                    <a:pt x="8968" y="1750"/>
                    <a:pt x="8290" y="2144"/>
                    <a:pt x="7557" y="2393"/>
                  </a:cubicBezTo>
                  <a:cubicBezTo>
                    <a:pt x="7179" y="2524"/>
                    <a:pt x="6762" y="2616"/>
                    <a:pt x="6355" y="2616"/>
                  </a:cubicBezTo>
                  <a:cubicBezTo>
                    <a:pt x="5991" y="2616"/>
                    <a:pt x="5636" y="2543"/>
                    <a:pt x="5324" y="2359"/>
                  </a:cubicBezTo>
                  <a:cubicBezTo>
                    <a:pt x="4630" y="1947"/>
                    <a:pt x="4308" y="1124"/>
                    <a:pt x="3717" y="571"/>
                  </a:cubicBezTo>
                  <a:cubicBezTo>
                    <a:pt x="3287" y="185"/>
                    <a:pt x="2714" y="1"/>
                    <a:pt x="2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026175" y="3921300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9"/>
          <p:cNvGrpSpPr/>
          <p:nvPr/>
        </p:nvGrpSpPr>
        <p:grpSpPr>
          <a:xfrm>
            <a:off x="7337329" y="399295"/>
            <a:ext cx="1350555" cy="1032070"/>
            <a:chOff x="4338287" y="332320"/>
            <a:chExt cx="1072465" cy="819558"/>
          </a:xfrm>
        </p:grpSpPr>
        <p:grpSp>
          <p:nvGrpSpPr>
            <p:cNvPr id="378" name="Google Shape;378;p39"/>
            <p:cNvGrpSpPr/>
            <p:nvPr/>
          </p:nvGrpSpPr>
          <p:grpSpPr>
            <a:xfrm>
              <a:off x="4338287" y="332320"/>
              <a:ext cx="665342" cy="819558"/>
              <a:chOff x="1427225" y="332320"/>
              <a:chExt cx="665342" cy="819558"/>
            </a:xfrm>
          </p:grpSpPr>
          <p:sp>
            <p:nvSpPr>
              <p:cNvPr id="379" name="Google Shape;379;p39"/>
              <p:cNvSpPr/>
              <p:nvPr/>
            </p:nvSpPr>
            <p:spPr>
              <a:xfrm>
                <a:off x="1682651" y="332320"/>
                <a:ext cx="409916" cy="81955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965" extrusionOk="0">
                    <a:moveTo>
                      <a:pt x="1" y="0"/>
                    </a:moveTo>
                    <a:lnTo>
                      <a:pt x="1" y="14964"/>
                    </a:lnTo>
                    <a:cubicBezTo>
                      <a:pt x="4124" y="14964"/>
                      <a:pt x="7485" y="11625"/>
                      <a:pt x="7485" y="7484"/>
                    </a:cubicBezTo>
                    <a:cubicBezTo>
                      <a:pt x="7485" y="3339"/>
                      <a:pt x="4124" y="0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9"/>
              <p:cNvSpPr/>
              <p:nvPr/>
            </p:nvSpPr>
            <p:spPr>
              <a:xfrm>
                <a:off x="1427225" y="486763"/>
                <a:ext cx="509698" cy="510629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324" extrusionOk="0">
                    <a:moveTo>
                      <a:pt x="4665" y="1"/>
                    </a:moveTo>
                    <a:cubicBezTo>
                      <a:pt x="2093" y="1"/>
                      <a:pt x="1" y="2093"/>
                      <a:pt x="1" y="4664"/>
                    </a:cubicBezTo>
                    <a:cubicBezTo>
                      <a:pt x="1" y="7236"/>
                      <a:pt x="2093" y="9324"/>
                      <a:pt x="4665" y="9324"/>
                    </a:cubicBezTo>
                    <a:cubicBezTo>
                      <a:pt x="7237" y="9324"/>
                      <a:pt x="9307" y="7236"/>
                      <a:pt x="9307" y="4664"/>
                    </a:cubicBezTo>
                    <a:cubicBezTo>
                      <a:pt x="9307" y="2093"/>
                      <a:pt x="7237" y="1"/>
                      <a:pt x="46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" name="Google Shape;381;p39"/>
            <p:cNvSpPr/>
            <p:nvPr/>
          </p:nvSpPr>
          <p:spPr>
            <a:xfrm rot="10800000">
              <a:off x="4999906" y="332320"/>
              <a:ext cx="410847" cy="819558"/>
            </a:xfrm>
            <a:custGeom>
              <a:avLst/>
              <a:gdLst/>
              <a:ahLst/>
              <a:cxnLst/>
              <a:rect l="l" t="t" r="r" b="b"/>
              <a:pathLst>
                <a:path w="7502" h="14965" extrusionOk="0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D9D0614-5A37-8842-8994-8FE2C7C4D3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17" r="19559"/>
          <a:stretch/>
        </p:blipFill>
        <p:spPr>
          <a:xfrm>
            <a:off x="840402" y="-37286"/>
            <a:ext cx="7463195" cy="5180786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7259B85B-1CC3-4F45-BC2C-A56007D33C3B}"/>
              </a:ext>
            </a:extLst>
          </p:cNvPr>
          <p:cNvSpPr txBox="1"/>
          <p:nvPr/>
        </p:nvSpPr>
        <p:spPr>
          <a:xfrm>
            <a:off x="7537683" y="2353052"/>
            <a:ext cx="947411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渲染圖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08630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B6B4215-6EC8-394B-B47F-70F01A6EF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352" y="0"/>
            <a:ext cx="7273296" cy="514350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7259B85B-1CC3-4F45-BC2C-A56007D33C3B}"/>
              </a:ext>
            </a:extLst>
          </p:cNvPr>
          <p:cNvSpPr txBox="1"/>
          <p:nvPr/>
        </p:nvSpPr>
        <p:spPr>
          <a:xfrm>
            <a:off x="8048671" y="2371695"/>
            <a:ext cx="947411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工程圖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06334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0141C2A-FA98-8F4D-9F9E-F61D152C3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65A88C70-6C82-AB47-8AF9-1A0A860A1232}"/>
              </a:ext>
            </a:extLst>
          </p:cNvPr>
          <p:cNvSpPr txBox="1"/>
          <p:nvPr/>
        </p:nvSpPr>
        <p:spPr>
          <a:xfrm>
            <a:off x="7389340" y="1554945"/>
            <a:ext cx="1297459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調整視角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FC7AC5F-366B-1843-84C4-03114FB60202}"/>
              </a:ext>
            </a:extLst>
          </p:cNvPr>
          <p:cNvSpPr txBox="1"/>
          <p:nvPr/>
        </p:nvSpPr>
        <p:spPr>
          <a:xfrm>
            <a:off x="1622852" y="1727940"/>
            <a:ext cx="1297459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選擇元件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8" name="圓角矩形 7">
            <a:extLst>
              <a:ext uri="{FF2B5EF4-FFF2-40B4-BE49-F238E27FC236}">
                <a16:creationId xmlns:a16="http://schemas.microsoft.com/office/drawing/2014/main" id="{A27C9211-EA8C-E34A-BBAF-484B344273A3}"/>
              </a:ext>
            </a:extLst>
          </p:cNvPr>
          <p:cNvSpPr/>
          <p:nvPr/>
        </p:nvSpPr>
        <p:spPr>
          <a:xfrm>
            <a:off x="7933765" y="685800"/>
            <a:ext cx="753035" cy="71269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圓角矩形 8">
            <a:extLst>
              <a:ext uri="{FF2B5EF4-FFF2-40B4-BE49-F238E27FC236}">
                <a16:creationId xmlns:a16="http://schemas.microsoft.com/office/drawing/2014/main" id="{C8EB2A93-AF22-5748-9187-7DA5E62A1BCF}"/>
              </a:ext>
            </a:extLst>
          </p:cNvPr>
          <p:cNvSpPr/>
          <p:nvPr/>
        </p:nvSpPr>
        <p:spPr>
          <a:xfrm>
            <a:off x="457200" y="685800"/>
            <a:ext cx="1165652" cy="104414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863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889C916-F358-C84D-BE23-FED2CB5CB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57" y="0"/>
            <a:ext cx="8223885" cy="5143500"/>
          </a:xfrm>
          <a:prstGeom prst="rect">
            <a:avLst/>
          </a:prstGeom>
        </p:spPr>
      </p:pic>
      <p:sp>
        <p:nvSpPr>
          <p:cNvPr id="6" name="圓角矩形 5">
            <a:extLst>
              <a:ext uri="{FF2B5EF4-FFF2-40B4-BE49-F238E27FC236}">
                <a16:creationId xmlns:a16="http://schemas.microsoft.com/office/drawing/2014/main" id="{F6B655DB-4B7D-C341-83D1-C0C431EB05B2}"/>
              </a:ext>
            </a:extLst>
          </p:cNvPr>
          <p:cNvSpPr/>
          <p:nvPr/>
        </p:nvSpPr>
        <p:spPr>
          <a:xfrm>
            <a:off x="1145652" y="171216"/>
            <a:ext cx="499575" cy="169499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C596677-D96D-3E41-B8F6-B8F73F72E034}"/>
              </a:ext>
            </a:extLst>
          </p:cNvPr>
          <p:cNvSpPr txBox="1"/>
          <p:nvPr/>
        </p:nvSpPr>
        <p:spPr>
          <a:xfrm>
            <a:off x="1645227" y="723730"/>
            <a:ext cx="4335879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構圖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&amp;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建模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80%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以上的工作在這邊搞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01275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0BA9D47-7B76-C34D-AE23-6DD916AFE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  <p:sp>
        <p:nvSpPr>
          <p:cNvPr id="6" name="圓角矩形 5">
            <a:extLst>
              <a:ext uri="{FF2B5EF4-FFF2-40B4-BE49-F238E27FC236}">
                <a16:creationId xmlns:a16="http://schemas.microsoft.com/office/drawing/2014/main" id="{F6B655DB-4B7D-C341-83D1-C0C431EB05B2}"/>
              </a:ext>
            </a:extLst>
          </p:cNvPr>
          <p:cNvSpPr/>
          <p:nvPr/>
        </p:nvSpPr>
        <p:spPr>
          <a:xfrm>
            <a:off x="1678389" y="497220"/>
            <a:ext cx="499575" cy="169499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C596677-D96D-3E41-B8F6-B8F73F72E034}"/>
              </a:ext>
            </a:extLst>
          </p:cNvPr>
          <p:cNvSpPr txBox="1"/>
          <p:nvPr/>
        </p:nvSpPr>
        <p:spPr>
          <a:xfrm>
            <a:off x="3372704" y="1795944"/>
            <a:ext cx="4335879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2D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構圖 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&amp;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3D</a:t>
            </a: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構圖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D9D3E1FD-801F-EB43-9C53-AAA6FF71A955}"/>
              </a:ext>
            </a:extLst>
          </p:cNvPr>
          <p:cNvCxnSpPr>
            <a:cxnSpLocks/>
          </p:cNvCxnSpPr>
          <p:nvPr/>
        </p:nvCxnSpPr>
        <p:spPr>
          <a:xfrm>
            <a:off x="883403" y="1139125"/>
            <a:ext cx="158082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F9F1CA5-48D0-CE40-B11A-EC08F772DC8F}"/>
              </a:ext>
            </a:extLst>
          </p:cNvPr>
          <p:cNvSpPr txBox="1"/>
          <p:nvPr/>
        </p:nvSpPr>
        <p:spPr>
          <a:xfrm>
            <a:off x="2324746" y="744084"/>
            <a:ext cx="43395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TW" dirty="0"/>
              <a:t>2D</a:t>
            </a:r>
            <a:endParaRPr kumimoji="1"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CCD30F2-3361-7B4B-BA37-5A63683D33D3}"/>
              </a:ext>
            </a:extLst>
          </p:cNvPr>
          <p:cNvSpPr txBox="1"/>
          <p:nvPr/>
        </p:nvSpPr>
        <p:spPr>
          <a:xfrm>
            <a:off x="2324746" y="1226390"/>
            <a:ext cx="43395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TW" dirty="0"/>
              <a:t>3D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6339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DEEC0A0-B2BA-C84C-BB54-FA0AA8094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  <p:sp>
        <p:nvSpPr>
          <p:cNvPr id="6" name="圓角矩形 5">
            <a:extLst>
              <a:ext uri="{FF2B5EF4-FFF2-40B4-BE49-F238E27FC236}">
                <a16:creationId xmlns:a16="http://schemas.microsoft.com/office/drawing/2014/main" id="{F6B655DB-4B7D-C341-83D1-C0C431EB05B2}"/>
              </a:ext>
            </a:extLst>
          </p:cNvPr>
          <p:cNvSpPr/>
          <p:nvPr/>
        </p:nvSpPr>
        <p:spPr>
          <a:xfrm>
            <a:off x="1167319" y="252931"/>
            <a:ext cx="337226" cy="33072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F9F1CA5-48D0-CE40-B11A-EC08F772DC8F}"/>
              </a:ext>
            </a:extLst>
          </p:cNvPr>
          <p:cNvSpPr txBox="1"/>
          <p:nvPr/>
        </p:nvSpPr>
        <p:spPr>
          <a:xfrm>
            <a:off x="2464231" y="763540"/>
            <a:ext cx="1085304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1.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建立草圖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172645A-E830-7047-B2A5-7D3509127828}"/>
              </a:ext>
            </a:extLst>
          </p:cNvPr>
          <p:cNvSpPr txBox="1"/>
          <p:nvPr/>
        </p:nvSpPr>
        <p:spPr>
          <a:xfrm>
            <a:off x="5459583" y="2417861"/>
            <a:ext cx="1115783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2.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選一個面</a:t>
            </a:r>
          </a:p>
        </p:txBody>
      </p:sp>
    </p:spTree>
    <p:extLst>
      <p:ext uri="{BB962C8B-B14F-4D97-AF65-F5344CB8AC3E}">
        <p14:creationId xmlns:p14="http://schemas.microsoft.com/office/powerpoint/2010/main" val="2190602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FD23287-E66B-8B4C-B829-3CE50D74A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-1"/>
            <a:ext cx="8229600" cy="5143500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6F9F1CA5-48D0-CE40-B11A-EC08F772DC8F}"/>
              </a:ext>
            </a:extLst>
          </p:cNvPr>
          <p:cNvSpPr txBox="1"/>
          <p:nvPr/>
        </p:nvSpPr>
        <p:spPr>
          <a:xfrm>
            <a:off x="590459" y="227015"/>
            <a:ext cx="128796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取得草圖工具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172645A-E830-7047-B2A5-7D3509127828}"/>
              </a:ext>
            </a:extLst>
          </p:cNvPr>
          <p:cNvSpPr txBox="1"/>
          <p:nvPr/>
        </p:nvSpPr>
        <p:spPr>
          <a:xfrm>
            <a:off x="2243417" y="834853"/>
            <a:ext cx="1115783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1.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基本構圖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B18C5C8-5242-5140-9BB3-96D621D49725}"/>
              </a:ext>
            </a:extLst>
          </p:cNvPr>
          <p:cNvSpPr txBox="1"/>
          <p:nvPr/>
        </p:nvSpPr>
        <p:spPr>
          <a:xfrm>
            <a:off x="4193087" y="680965"/>
            <a:ext cx="1115783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2.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進階的</a:t>
            </a:r>
          </a:p>
        </p:txBody>
      </p:sp>
    </p:spTree>
    <p:extLst>
      <p:ext uri="{BB962C8B-B14F-4D97-AF65-F5344CB8AC3E}">
        <p14:creationId xmlns:p14="http://schemas.microsoft.com/office/powerpoint/2010/main" val="1383554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FD23287-E66B-8B4C-B829-3CE50D74A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-1"/>
            <a:ext cx="8229600" cy="5143500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6F9F1CA5-48D0-CE40-B11A-EC08F772DC8F}"/>
              </a:ext>
            </a:extLst>
          </p:cNvPr>
          <p:cNvSpPr txBox="1"/>
          <p:nvPr/>
        </p:nvSpPr>
        <p:spPr>
          <a:xfrm>
            <a:off x="590459" y="227015"/>
            <a:ext cx="128796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取得草圖工具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172645A-E830-7047-B2A5-7D3509127828}"/>
              </a:ext>
            </a:extLst>
          </p:cNvPr>
          <p:cNvSpPr txBox="1"/>
          <p:nvPr/>
        </p:nvSpPr>
        <p:spPr>
          <a:xfrm>
            <a:off x="2243417" y="834853"/>
            <a:ext cx="1115783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1.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基本構圖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B18C5C8-5242-5140-9BB3-96D621D49725}"/>
              </a:ext>
            </a:extLst>
          </p:cNvPr>
          <p:cNvSpPr txBox="1"/>
          <p:nvPr/>
        </p:nvSpPr>
        <p:spPr>
          <a:xfrm>
            <a:off x="4193087" y="680965"/>
            <a:ext cx="1115783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2.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進階的</a:t>
            </a:r>
          </a:p>
        </p:txBody>
      </p:sp>
    </p:spTree>
    <p:extLst>
      <p:ext uri="{BB962C8B-B14F-4D97-AF65-F5344CB8AC3E}">
        <p14:creationId xmlns:p14="http://schemas.microsoft.com/office/powerpoint/2010/main" val="3131892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E04FF04-404A-A442-B536-ABD215D87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2DE7B4A5-17FE-C244-B5B6-892A6C471218}"/>
              </a:ext>
            </a:extLst>
          </p:cNvPr>
          <p:cNvSpPr txBox="1"/>
          <p:nvPr/>
        </p:nvSpPr>
        <p:spPr>
          <a:xfrm>
            <a:off x="2243417" y="834853"/>
            <a:ext cx="1115783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開始做圖</a:t>
            </a:r>
          </a:p>
        </p:txBody>
      </p:sp>
    </p:spTree>
    <p:extLst>
      <p:ext uri="{BB962C8B-B14F-4D97-AF65-F5344CB8AC3E}">
        <p14:creationId xmlns:p14="http://schemas.microsoft.com/office/powerpoint/2010/main" val="3565992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3"/>
          <p:cNvSpPr txBox="1">
            <a:spLocks noGrp="1"/>
          </p:cNvSpPr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/>
              <a:t>實際操作</a:t>
            </a:r>
            <a:endParaRPr lang="en-US" altLang="zh-TW" dirty="0"/>
          </a:p>
        </p:txBody>
      </p:sp>
      <p:sp>
        <p:nvSpPr>
          <p:cNvPr id="428" name="Google Shape;428;p43"/>
          <p:cNvSpPr txBox="1">
            <a:spLocks noGrp="1"/>
          </p:cNvSpPr>
          <p:nvPr>
            <p:ph type="title" idx="2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4389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1"/>
          <p:cNvSpPr txBox="1">
            <a:spLocks noGrp="1"/>
          </p:cNvSpPr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 of </a:t>
            </a:r>
            <a:r>
              <a:rPr lang="en"/>
              <a:t>contents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title" idx="2"/>
          </p:nvPr>
        </p:nvSpPr>
        <p:spPr>
          <a:xfrm>
            <a:off x="1139750" y="1652427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98" name="Google Shape;398;p41"/>
          <p:cNvSpPr txBox="1">
            <a:spLocks noGrp="1"/>
          </p:cNvSpPr>
          <p:nvPr>
            <p:ph type="title" idx="6"/>
          </p:nvPr>
        </p:nvSpPr>
        <p:spPr>
          <a:xfrm>
            <a:off x="1139750" y="3168103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00" name="Google Shape;400;p41"/>
          <p:cNvSpPr txBox="1">
            <a:spLocks noGrp="1"/>
          </p:cNvSpPr>
          <p:nvPr>
            <p:ph type="title" idx="8"/>
          </p:nvPr>
        </p:nvSpPr>
        <p:spPr>
          <a:xfrm>
            <a:off x="4919378" y="3168145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02" name="Google Shape;402;p41"/>
          <p:cNvSpPr txBox="1">
            <a:spLocks noGrp="1"/>
          </p:cNvSpPr>
          <p:nvPr>
            <p:ph type="title" idx="4"/>
          </p:nvPr>
        </p:nvSpPr>
        <p:spPr>
          <a:xfrm>
            <a:off x="4919375" y="1652326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4" name="Google Shape;404;p41"/>
          <p:cNvSpPr txBox="1">
            <a:spLocks noGrp="1"/>
          </p:cNvSpPr>
          <p:nvPr>
            <p:ph type="subTitle" idx="9"/>
          </p:nvPr>
        </p:nvSpPr>
        <p:spPr>
          <a:xfrm>
            <a:off x="2138151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什麼是Fusion360</a:t>
            </a:r>
            <a:endParaRPr dirty="0"/>
          </a:p>
        </p:txBody>
      </p:sp>
      <p:sp>
        <p:nvSpPr>
          <p:cNvPr id="405" name="Google Shape;405;p41"/>
          <p:cNvSpPr txBox="1">
            <a:spLocks noGrp="1"/>
          </p:cNvSpPr>
          <p:nvPr>
            <p:ph type="subTitle" idx="13"/>
          </p:nvPr>
        </p:nvSpPr>
        <p:spPr>
          <a:xfrm>
            <a:off x="5917798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功能分類</a:t>
            </a:r>
          </a:p>
        </p:txBody>
      </p:sp>
      <p:sp>
        <p:nvSpPr>
          <p:cNvPr id="406" name="Google Shape;406;p41"/>
          <p:cNvSpPr txBox="1">
            <a:spLocks noGrp="1"/>
          </p:cNvSpPr>
          <p:nvPr>
            <p:ph type="subTitle" idx="14"/>
          </p:nvPr>
        </p:nvSpPr>
        <p:spPr>
          <a:xfrm>
            <a:off x="2138151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實際操作</a:t>
            </a:r>
          </a:p>
        </p:txBody>
      </p:sp>
      <p:sp>
        <p:nvSpPr>
          <p:cNvPr id="407" name="Google Shape;407;p41"/>
          <p:cNvSpPr txBox="1">
            <a:spLocks noGrp="1"/>
          </p:cNvSpPr>
          <p:nvPr>
            <p:ph type="subTitle" idx="15"/>
          </p:nvPr>
        </p:nvSpPr>
        <p:spPr>
          <a:xfrm>
            <a:off x="5917798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本週作業</a:t>
            </a:r>
          </a:p>
        </p:txBody>
      </p:sp>
      <p:grpSp>
        <p:nvGrpSpPr>
          <p:cNvPr id="408" name="Google Shape;408;p41"/>
          <p:cNvGrpSpPr/>
          <p:nvPr/>
        </p:nvGrpSpPr>
        <p:grpSpPr>
          <a:xfrm flipH="1">
            <a:off x="286432" y="334717"/>
            <a:ext cx="853322" cy="1051142"/>
            <a:chOff x="713107" y="470967"/>
            <a:chExt cx="853322" cy="1051142"/>
          </a:xfrm>
        </p:grpSpPr>
        <p:sp>
          <p:nvSpPr>
            <p:cNvPr id="409" name="Google Shape;409;p41"/>
            <p:cNvSpPr/>
            <p:nvPr/>
          </p:nvSpPr>
          <p:spPr>
            <a:xfrm>
              <a:off x="1039508" y="470967"/>
              <a:ext cx="526922" cy="1051142"/>
            </a:xfrm>
            <a:custGeom>
              <a:avLst/>
              <a:gdLst/>
              <a:ahLst/>
              <a:cxnLst/>
              <a:rect l="l" t="t" r="r" b="b"/>
              <a:pathLst>
                <a:path w="7502" h="14965" extrusionOk="0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1"/>
            <p:cNvSpPr/>
            <p:nvPr/>
          </p:nvSpPr>
          <p:spPr>
            <a:xfrm>
              <a:off x="713107" y="669082"/>
              <a:ext cx="653700" cy="654918"/>
            </a:xfrm>
            <a:custGeom>
              <a:avLst/>
              <a:gdLst/>
              <a:ahLst/>
              <a:cxnLst/>
              <a:rect l="l" t="t" r="r" b="b"/>
              <a:pathLst>
                <a:path w="9307" h="9324" extrusionOk="0">
                  <a:moveTo>
                    <a:pt x="4647" y="1"/>
                  </a:moveTo>
                  <a:cubicBezTo>
                    <a:pt x="2076" y="1"/>
                    <a:pt x="1" y="2093"/>
                    <a:pt x="1" y="4664"/>
                  </a:cubicBezTo>
                  <a:cubicBezTo>
                    <a:pt x="1" y="7236"/>
                    <a:pt x="2076" y="9324"/>
                    <a:pt x="4647" y="9324"/>
                  </a:cubicBezTo>
                  <a:cubicBezTo>
                    <a:pt x="7237" y="9324"/>
                    <a:pt x="9307" y="7236"/>
                    <a:pt x="9307" y="4664"/>
                  </a:cubicBezTo>
                  <a:cubicBezTo>
                    <a:pt x="9307" y="2093"/>
                    <a:pt x="7237" y="1"/>
                    <a:pt x="4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副標題 2">
            <a:extLst>
              <a:ext uri="{FF2B5EF4-FFF2-40B4-BE49-F238E27FC236}">
                <a16:creationId xmlns:a16="http://schemas.microsoft.com/office/drawing/2014/main" id="{E8C54BA2-B631-4744-B2EF-75DA886BD2A4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E2E38A9F-B53A-074F-AE9B-30BC8DABA880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61339A7E-2DEB-2F42-8A4C-8A14C9E3C6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副標題 8">
            <a:extLst>
              <a:ext uri="{FF2B5EF4-FFF2-40B4-BE49-F238E27FC236}">
                <a16:creationId xmlns:a16="http://schemas.microsoft.com/office/drawing/2014/main" id="{F5CECF04-0A8A-CB4A-BB7C-D45945285A1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畫一個簡單的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l"/>
            </a:pP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FEFA5F1-C7CD-324E-85C0-331A4BF47A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17" r="19559"/>
          <a:stretch/>
        </p:blipFill>
        <p:spPr>
          <a:xfrm>
            <a:off x="2269172" y="1279352"/>
            <a:ext cx="4605656" cy="319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16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3"/>
          <p:cNvSpPr txBox="1">
            <a:spLocks noGrp="1"/>
          </p:cNvSpPr>
          <p:nvPr>
            <p:ph type="title"/>
          </p:nvPr>
        </p:nvSpPr>
        <p:spPr>
          <a:xfrm>
            <a:off x="713099" y="2668250"/>
            <a:ext cx="4936263" cy="82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本週作業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91" name="Google Shape;791;p63"/>
          <p:cNvSpPr txBox="1">
            <a:spLocks noGrp="1"/>
          </p:cNvSpPr>
          <p:nvPr>
            <p:ph type="title" idx="2"/>
          </p:nvPr>
        </p:nvSpPr>
        <p:spPr>
          <a:xfrm>
            <a:off x="4200514" y="1405504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dirty="0"/>
              <a:t>4</a:t>
            </a:r>
            <a:endParaRPr dirty="0"/>
          </a:p>
        </p:txBody>
      </p:sp>
      <p:grpSp>
        <p:nvGrpSpPr>
          <p:cNvPr id="793" name="Google Shape;793;p63"/>
          <p:cNvGrpSpPr/>
          <p:nvPr/>
        </p:nvGrpSpPr>
        <p:grpSpPr>
          <a:xfrm rot="10800000">
            <a:off x="7269612" y="540008"/>
            <a:ext cx="1093067" cy="2571731"/>
            <a:chOff x="134695" y="2421799"/>
            <a:chExt cx="1156807" cy="2721696"/>
          </a:xfrm>
        </p:grpSpPr>
        <p:sp>
          <p:nvSpPr>
            <p:cNvPr id="794" name="Google Shape;794;p63"/>
            <p:cNvSpPr/>
            <p:nvPr/>
          </p:nvSpPr>
          <p:spPr>
            <a:xfrm rot="10800000">
              <a:off x="134695" y="4564996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63"/>
            <p:cNvSpPr/>
            <p:nvPr/>
          </p:nvSpPr>
          <p:spPr>
            <a:xfrm rot="10800000">
              <a:off x="134695" y="4227530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3"/>
            <p:cNvSpPr/>
            <p:nvPr/>
          </p:nvSpPr>
          <p:spPr>
            <a:xfrm rot="10800000">
              <a:off x="134695" y="3552599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63"/>
            <p:cNvSpPr/>
            <p:nvPr/>
          </p:nvSpPr>
          <p:spPr>
            <a:xfrm rot="10800000">
              <a:off x="134695" y="321513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63"/>
            <p:cNvSpPr/>
            <p:nvPr/>
          </p:nvSpPr>
          <p:spPr>
            <a:xfrm rot="-5400000">
              <a:off x="364654" y="2421799"/>
              <a:ext cx="696900" cy="69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548523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本週作業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@</a:t>
            </a: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洪庭萱、＠江天霓 ：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@</a:t>
            </a: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劉芳妤：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8831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3"/>
          <p:cNvSpPr txBox="1">
            <a:spLocks noGrp="1"/>
          </p:cNvSpPr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/>
              <a:t>什麼是</a:t>
            </a:r>
            <a:r>
              <a:rPr lang="en-US" altLang="zh-TW" dirty="0"/>
              <a:t>Fusion360</a:t>
            </a:r>
          </a:p>
        </p:txBody>
      </p:sp>
      <p:sp>
        <p:nvSpPr>
          <p:cNvPr id="428" name="Google Shape;428;p43"/>
          <p:cNvSpPr txBox="1">
            <a:spLocks noGrp="1"/>
          </p:cNvSpPr>
          <p:nvPr>
            <p:ph type="title" idx="2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什麼是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Autodesk</a:t>
            </a:r>
            <a:endParaRPr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Autodesk 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是一家跨國的軟體公司，專門從事三維設計、工程和娛樂軟體的開發與製造。該公司的產品包括設計軟體、建築工程軟體、製造軟體、工業設計軟體、媒體和娛樂軟體等。其中最為著名的產品包括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AutoCAD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Maya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3ds Max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Revit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和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Fusion 360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等，這些產品被廣泛應用於建築、工程、製造、動畫和電影等各個領域。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Autodesk 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成立於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1982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年，總部位於美國加利福尼亞州的舊金山，是全球最大的 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CAD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（電腦輔助設計）軟體供應商之一。</a:t>
            </a:r>
            <a:endParaRPr lang="en-US" altLang="zh-TW" sz="18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79520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什麼是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Fusion 360</a:t>
            </a:r>
            <a:endParaRPr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2000" dirty="0"/>
              <a:t>Fusion 360</a:t>
            </a:r>
            <a:r>
              <a:rPr lang="zh-TW" altLang="en-US" sz="2000" dirty="0"/>
              <a:t>是一款由</a:t>
            </a:r>
            <a:r>
              <a:rPr lang="en-US" altLang="zh-TW" sz="2000" dirty="0"/>
              <a:t>Autodesk</a:t>
            </a:r>
            <a:r>
              <a:rPr lang="zh-TW" altLang="en-US" sz="2000" dirty="0"/>
              <a:t>公司開發的</a:t>
            </a:r>
            <a:r>
              <a:rPr lang="en-US" altLang="zh-TW" sz="2000" dirty="0"/>
              <a:t>3D</a:t>
            </a:r>
            <a:r>
              <a:rPr lang="zh-TW" altLang="en-US" sz="2000" dirty="0"/>
              <a:t>設計軟件，旨在幫助用戶從設計到製造的全過程中實現完整的工作流程。它結合了</a:t>
            </a:r>
            <a:r>
              <a:rPr lang="en-US" altLang="zh-TW" sz="2000" dirty="0"/>
              <a:t>CAD</a:t>
            </a:r>
            <a:r>
              <a:rPr lang="zh-TW" altLang="en-US" sz="2000" dirty="0"/>
              <a:t>（計算機輔助設計）、</a:t>
            </a:r>
            <a:r>
              <a:rPr lang="en-US" altLang="zh-TW" sz="2000" dirty="0"/>
              <a:t>CAM</a:t>
            </a:r>
            <a:r>
              <a:rPr lang="zh-TW" altLang="en-US" sz="2000" dirty="0"/>
              <a:t>（計算機輔助製造）、</a:t>
            </a:r>
            <a:r>
              <a:rPr lang="en-US" altLang="zh-TW" sz="2000" dirty="0"/>
              <a:t>CAE</a:t>
            </a:r>
            <a:r>
              <a:rPr lang="zh-TW" altLang="en-US" sz="2000" dirty="0"/>
              <a:t>（計算機輔助工程分析）和</a:t>
            </a:r>
            <a:r>
              <a:rPr lang="en-US" altLang="zh-TW" sz="2000" dirty="0"/>
              <a:t>PCB</a:t>
            </a:r>
            <a:r>
              <a:rPr lang="zh-TW" altLang="en-US" sz="2000" dirty="0"/>
              <a:t>（印刷電路板）設計，提供了全方位的設計和製造解決方案。</a:t>
            </a:r>
          </a:p>
          <a:p>
            <a:r>
              <a:rPr lang="zh-TW" altLang="en-US" sz="2000" dirty="0"/>
              <a:t>使用</a:t>
            </a:r>
            <a:r>
              <a:rPr lang="en-US" altLang="zh-TW" sz="2000" dirty="0"/>
              <a:t>Fusion 360</a:t>
            </a:r>
            <a:r>
              <a:rPr lang="zh-TW" altLang="en-US" sz="2000" dirty="0"/>
              <a:t>，用戶可以建立</a:t>
            </a:r>
            <a:r>
              <a:rPr lang="en-US" altLang="zh-TW" sz="2000" dirty="0"/>
              <a:t>3D</a:t>
            </a:r>
            <a:r>
              <a:rPr lang="zh-TW" altLang="en-US" sz="2000" dirty="0"/>
              <a:t>模型，進行裝配、材料分析、運動模擬等操作。此外，</a:t>
            </a:r>
            <a:r>
              <a:rPr lang="en-US" altLang="zh-TW" sz="2000" dirty="0"/>
              <a:t>Fusion 360</a:t>
            </a:r>
            <a:r>
              <a:rPr lang="zh-TW" altLang="en-US" sz="2000" dirty="0"/>
              <a:t>還支持用戶從</a:t>
            </a:r>
            <a:r>
              <a:rPr lang="en-US" altLang="zh-TW" sz="2000" dirty="0"/>
              <a:t>3D</a:t>
            </a:r>
            <a:r>
              <a:rPr lang="zh-TW" altLang="en-US" sz="2000" dirty="0"/>
              <a:t>模型直接生成</a:t>
            </a:r>
            <a:r>
              <a:rPr lang="en-US" altLang="zh-TW" sz="2000" dirty="0"/>
              <a:t>NC</a:t>
            </a:r>
            <a:r>
              <a:rPr lang="zh-TW" altLang="en-US" sz="2000" dirty="0"/>
              <a:t>代碼，以進行數控加工和</a:t>
            </a:r>
            <a:r>
              <a:rPr lang="en-US" altLang="zh-TW" sz="2000" dirty="0"/>
              <a:t>3D</a:t>
            </a:r>
            <a:r>
              <a:rPr lang="zh-TW" altLang="en-US" sz="2000" dirty="0"/>
              <a:t>打印等操作。</a:t>
            </a:r>
          </a:p>
          <a:p>
            <a:r>
              <a:rPr lang="en-US" altLang="zh-TW" sz="2000" dirty="0"/>
              <a:t>Fusion 360</a:t>
            </a:r>
            <a:r>
              <a:rPr lang="zh-TW" altLang="en-US" sz="2000" dirty="0"/>
              <a:t>是一個基於雲的軟件，意味著用戶可以隨時隨地從任何設備上訪問其項目。</a:t>
            </a:r>
            <a:r>
              <a:rPr lang="en-US" altLang="zh-TW" sz="2000" dirty="0"/>
              <a:t>Fusion 360</a:t>
            </a:r>
            <a:r>
              <a:rPr lang="zh-TW" altLang="en-US" sz="2000" dirty="0"/>
              <a:t>還提供了大量的教學資源，幫助用戶學習和使用軟件。</a:t>
            </a: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endParaRPr lang="en-US" altLang="zh-TW" sz="18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19375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Fusion 360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適合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不適合做什麼</a:t>
            </a:r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9A449AF5-ADBD-E240-96CF-CE4D37E1B3C6}"/>
              </a:ext>
            </a:extLst>
          </p:cNvPr>
          <p:cNvCxnSpPr/>
          <p:nvPr/>
        </p:nvCxnSpPr>
        <p:spPr>
          <a:xfrm>
            <a:off x="720000" y="1801639"/>
            <a:ext cx="7582028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193DAC3C-B2B4-834A-B8A0-A14A07635F3C}"/>
              </a:ext>
            </a:extLst>
          </p:cNvPr>
          <p:cNvCxnSpPr>
            <a:cxnSpLocks/>
          </p:cNvCxnSpPr>
          <p:nvPr/>
        </p:nvCxnSpPr>
        <p:spPr>
          <a:xfrm flipV="1">
            <a:off x="4572000" y="1258432"/>
            <a:ext cx="0" cy="335883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CFC3FA7-D405-9740-9B7C-915B94519B34}"/>
              </a:ext>
            </a:extLst>
          </p:cNvPr>
          <p:cNvSpPr txBox="1"/>
          <p:nvPr/>
        </p:nvSpPr>
        <p:spPr>
          <a:xfrm>
            <a:off x="1294645" y="1246657"/>
            <a:ext cx="2390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適合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D906B99-55BD-014A-B896-A2FDFD26E918}"/>
              </a:ext>
            </a:extLst>
          </p:cNvPr>
          <p:cNvSpPr txBox="1"/>
          <p:nvPr/>
        </p:nvSpPr>
        <p:spPr>
          <a:xfrm>
            <a:off x="5459240" y="1246657"/>
            <a:ext cx="23901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不適合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FE921BF-3E1B-F847-8C4F-398B8043462F}"/>
              </a:ext>
            </a:extLst>
          </p:cNvPr>
          <p:cNvSpPr txBox="1"/>
          <p:nvPr/>
        </p:nvSpPr>
        <p:spPr>
          <a:xfrm>
            <a:off x="1294645" y="1937379"/>
            <a:ext cx="2390115" cy="1882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機械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TW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#</a:t>
            </a:r>
            <a:r>
              <a:rPr kumimoji="1" lang="zh-TW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元件</a:t>
            </a:r>
            <a:endParaRPr kumimoji="1" lang="en-US" altLang="zh-TW" sz="2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產品外殼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材料加工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產品渲染圖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FC99405-5C6C-184B-B448-5D1BFE95B429}"/>
              </a:ext>
            </a:extLst>
          </p:cNvPr>
          <p:cNvSpPr txBox="1"/>
          <p:nvPr/>
        </p:nvSpPr>
        <p:spPr>
          <a:xfrm>
            <a:off x="5459240" y="1937379"/>
            <a:ext cx="2390115" cy="1882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機件整合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電路設計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環境模擬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藝術創作</a:t>
            </a:r>
          </a:p>
        </p:txBody>
      </p:sp>
    </p:spTree>
    <p:extLst>
      <p:ext uri="{BB962C8B-B14F-4D97-AF65-F5344CB8AC3E}">
        <p14:creationId xmlns:p14="http://schemas.microsoft.com/office/powerpoint/2010/main" val="3389490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Fusion 360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的好處</a:t>
            </a:r>
          </a:p>
        </p:txBody>
      </p:sp>
      <p:sp>
        <p:nvSpPr>
          <p:cNvPr id="9" name="文字版面配置區 4">
            <a:extLst>
              <a:ext uri="{FF2B5EF4-FFF2-40B4-BE49-F238E27FC236}">
                <a16:creationId xmlns:a16="http://schemas.microsoft.com/office/drawing/2014/main" id="{ADB56368-D801-CD4F-A0E2-19075B208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</p:spPr>
        <p:txBody>
          <a:bodyPr/>
          <a:lstStyle/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免錢</a:t>
            </a:r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(?</a:t>
            </a: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電腦相對跑得動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功能全面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使用簡單好上手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開放資源多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73553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3"/>
          <p:cNvSpPr txBox="1">
            <a:spLocks noGrp="1"/>
          </p:cNvSpPr>
          <p:nvPr>
            <p:ph type="title"/>
          </p:nvPr>
        </p:nvSpPr>
        <p:spPr>
          <a:xfrm>
            <a:off x="2400000" y="2496812"/>
            <a:ext cx="4344000" cy="89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功能分類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05" name="Google Shape;605;p53"/>
          <p:cNvSpPr txBox="1">
            <a:spLocks noGrp="1"/>
          </p:cNvSpPr>
          <p:nvPr>
            <p:ph type="title" idx="2"/>
          </p:nvPr>
        </p:nvSpPr>
        <p:spPr>
          <a:xfrm>
            <a:off x="3910950" y="1297275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607" name="Google Shape;607;p53"/>
          <p:cNvGrpSpPr/>
          <p:nvPr/>
        </p:nvGrpSpPr>
        <p:grpSpPr>
          <a:xfrm rot="-5400000">
            <a:off x="7593675" y="415203"/>
            <a:ext cx="837865" cy="1032070"/>
            <a:chOff x="1427225" y="332320"/>
            <a:chExt cx="665342" cy="819558"/>
          </a:xfrm>
        </p:grpSpPr>
        <p:sp>
          <p:nvSpPr>
            <p:cNvPr id="608" name="Google Shape;608;p53"/>
            <p:cNvSpPr/>
            <p:nvPr/>
          </p:nvSpPr>
          <p:spPr>
            <a:xfrm>
              <a:off x="1682651" y="332320"/>
              <a:ext cx="409916" cy="819558"/>
            </a:xfrm>
            <a:custGeom>
              <a:avLst/>
              <a:gdLst/>
              <a:ahLst/>
              <a:cxnLst/>
              <a:rect l="l" t="t" r="r" b="b"/>
              <a:pathLst>
                <a:path w="7485" h="14965" extrusionOk="0">
                  <a:moveTo>
                    <a:pt x="1" y="0"/>
                  </a:moveTo>
                  <a:lnTo>
                    <a:pt x="1" y="14964"/>
                  </a:lnTo>
                  <a:cubicBezTo>
                    <a:pt x="4124" y="14964"/>
                    <a:pt x="7485" y="11625"/>
                    <a:pt x="7485" y="7484"/>
                  </a:cubicBezTo>
                  <a:cubicBezTo>
                    <a:pt x="7485" y="3339"/>
                    <a:pt x="4124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3"/>
            <p:cNvSpPr/>
            <p:nvPr/>
          </p:nvSpPr>
          <p:spPr>
            <a:xfrm>
              <a:off x="1427225" y="486763"/>
              <a:ext cx="509698" cy="510629"/>
            </a:xfrm>
            <a:custGeom>
              <a:avLst/>
              <a:gdLst/>
              <a:ahLst/>
              <a:cxnLst/>
              <a:rect l="l" t="t" r="r" b="b"/>
              <a:pathLst>
                <a:path w="9307" h="9324" extrusionOk="0">
                  <a:moveTo>
                    <a:pt x="4665" y="1"/>
                  </a:moveTo>
                  <a:cubicBezTo>
                    <a:pt x="2093" y="1"/>
                    <a:pt x="1" y="2093"/>
                    <a:pt x="1" y="4664"/>
                  </a:cubicBezTo>
                  <a:cubicBezTo>
                    <a:pt x="1" y="7236"/>
                    <a:pt x="2093" y="9324"/>
                    <a:pt x="4665" y="9324"/>
                  </a:cubicBezTo>
                  <a:cubicBezTo>
                    <a:pt x="7237" y="9324"/>
                    <a:pt x="9307" y="7236"/>
                    <a:pt x="9307" y="4664"/>
                  </a:cubicBezTo>
                  <a:cubicBezTo>
                    <a:pt x="9307" y="2093"/>
                    <a:pt x="7237" y="1"/>
                    <a:pt x="46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53"/>
          <p:cNvSpPr/>
          <p:nvPr/>
        </p:nvSpPr>
        <p:spPr>
          <a:xfrm>
            <a:off x="1005100" y="3592175"/>
            <a:ext cx="713400" cy="713400"/>
          </a:xfrm>
          <a:prstGeom prst="donut">
            <a:avLst>
              <a:gd name="adj" fmla="val 25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0006B89-CA46-FF47-8676-D5BA519C0C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384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12382866-BBB4-5A4A-B70D-C2B676888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  <p:sp>
        <p:nvSpPr>
          <p:cNvPr id="6" name="圓角矩形 5">
            <a:extLst>
              <a:ext uri="{FF2B5EF4-FFF2-40B4-BE49-F238E27FC236}">
                <a16:creationId xmlns:a16="http://schemas.microsoft.com/office/drawing/2014/main" id="{F6B655DB-4B7D-C341-83D1-C0C431EB05B2}"/>
              </a:ext>
            </a:extLst>
          </p:cNvPr>
          <p:cNvSpPr/>
          <p:nvPr/>
        </p:nvSpPr>
        <p:spPr>
          <a:xfrm>
            <a:off x="599000" y="330242"/>
            <a:ext cx="499575" cy="169499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C596677-D96D-3E41-B8F6-B8F73F72E034}"/>
              </a:ext>
            </a:extLst>
          </p:cNvPr>
          <p:cNvSpPr txBox="1"/>
          <p:nvPr/>
        </p:nvSpPr>
        <p:spPr>
          <a:xfrm>
            <a:off x="599001" y="2091840"/>
            <a:ext cx="1215840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功能選單</a:t>
            </a:r>
            <a:endParaRPr kumimoji="1"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32F4275-27B8-194D-836B-5F037E3B2D9F}"/>
              </a:ext>
            </a:extLst>
          </p:cNvPr>
          <p:cNvSpPr txBox="1"/>
          <p:nvPr/>
        </p:nvSpPr>
        <p:spPr>
          <a:xfrm>
            <a:off x="1540157" y="603293"/>
            <a:ext cx="902896" cy="13849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zh-TW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模型設計</a:t>
            </a:r>
            <a:endParaRPr kumimoji="1" lang="en-US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不重要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渲染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模擬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製造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工程圖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81612034"/>
      </p:ext>
    </p:extLst>
  </p:cSld>
  <p:clrMapOvr>
    <a:masterClrMapping/>
  </p:clrMapOvr>
</p:sld>
</file>

<file path=ppt/theme/theme1.xml><?xml version="1.0" encoding="utf-8"?>
<a:theme xmlns:a="http://schemas.openxmlformats.org/drawingml/2006/main" name="Essential Oils: Extraction Methods by Slidesgo">
  <a:themeElements>
    <a:clrScheme name="Simple Light">
      <a:dk1>
        <a:srgbClr val="1F191A"/>
      </a:dk1>
      <a:lt1>
        <a:srgbClr val="F1EAE5"/>
      </a:lt1>
      <a:dk2>
        <a:srgbClr val="6E7B59"/>
      </a:dk2>
      <a:lt2>
        <a:srgbClr val="9CA589"/>
      </a:lt2>
      <a:accent1>
        <a:srgbClr val="DCB364"/>
      </a:accent1>
      <a:accent2>
        <a:srgbClr val="C59642"/>
      </a:accent2>
      <a:accent3>
        <a:srgbClr val="ECDCCD"/>
      </a:accent3>
      <a:accent4>
        <a:srgbClr val="D3AF92"/>
      </a:accent4>
      <a:accent5>
        <a:srgbClr val="AF5C46"/>
      </a:accent5>
      <a:accent6>
        <a:srgbClr val="FFFFFF"/>
      </a:accent6>
      <a:hlink>
        <a:srgbClr val="1F191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2145</TotalTime>
  <Words>475</Words>
  <Application>Microsoft Macintosh PowerPoint</Application>
  <PresentationFormat>如螢幕大小 (16:9)</PresentationFormat>
  <Paragraphs>71</Paragraphs>
  <Slides>22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3" baseType="lpstr">
      <vt:lpstr>Anton</vt:lpstr>
      <vt:lpstr>Itim</vt:lpstr>
      <vt:lpstr>Livvic</vt:lpstr>
      <vt:lpstr>Poppins</vt:lpstr>
      <vt:lpstr>Roboto Condensed Light</vt:lpstr>
      <vt:lpstr>Microsoft JhengHei</vt:lpstr>
      <vt:lpstr>Roboto</vt:lpstr>
      <vt:lpstr>Lato</vt:lpstr>
      <vt:lpstr>Wingdings</vt:lpstr>
      <vt:lpstr>Arial</vt:lpstr>
      <vt:lpstr>Essential Oils: Extraction Methods by Slidesgo</vt:lpstr>
      <vt:lpstr>3D建模教學 臺大電機創客松&amp;Rid the Rocket</vt:lpstr>
      <vt:lpstr>Table of contents</vt:lpstr>
      <vt:lpstr>什麼是Fusion360</vt:lpstr>
      <vt:lpstr>什麼是Autodesk</vt:lpstr>
      <vt:lpstr>什麼是Fusion 360</vt:lpstr>
      <vt:lpstr>Fusion 360適合/不適合做什麼</vt:lpstr>
      <vt:lpstr>Fusion 360的好處</vt:lpstr>
      <vt:lpstr>功能分類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實際操作</vt:lpstr>
      <vt:lpstr>畫一個簡單的</vt:lpstr>
      <vt:lpstr>本週作業</vt:lpstr>
      <vt:lpstr>本週作業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Rid the Rocket NASA Challenge</dc:title>
  <cp:lastModifiedBy>陳翰琨 (110607518)</cp:lastModifiedBy>
  <cp:revision>15</cp:revision>
  <dcterms:modified xsi:type="dcterms:W3CDTF">2023-02-23T12:45:48Z</dcterms:modified>
</cp:coreProperties>
</file>